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5358F-A676-4516-B891-34533B4C57D9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2571744" y="2643174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BC39F-942C-4B5A-926E-B78CFBBEC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BC39F-942C-4B5A-926E-B78CFBBEC9B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90D949-6A48-437A-A8E8-1D067261332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553D30D-9C61-492B-A317-9D07B827D0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Історія </a:t>
            </a:r>
            <a:br>
              <a:rPr lang="uk-UA" dirty="0" smtClean="0"/>
            </a:br>
            <a:r>
              <a:rPr lang="uk-UA" dirty="0" smtClean="0"/>
              <a:t>Січових стрільців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Рисунок 3" descr="image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92424">
            <a:off x="1065036" y="2735451"/>
            <a:ext cx="1714512" cy="34629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 descr="id_18_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40336">
            <a:off x="5707765" y="3001921"/>
            <a:ext cx="2943802" cy="31253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2 листопада 1915 року зусиллями галицьких куренів був зупинений прорив російських військ на Бережани. В околицях міста щойно сформований полк січовиків </a:t>
            </a:r>
            <a:r>
              <a:rPr lang="uk-UA" smtClean="0"/>
              <a:t>втратив </a:t>
            </a:r>
            <a:r>
              <a:rPr lang="uk-UA" smtClean="0"/>
              <a:t>убитими, пораненими </a:t>
            </a:r>
            <a:r>
              <a:rPr lang="uk-UA" dirty="0" smtClean="0"/>
              <a:t>та полоненими понад 1000 старшин і стрільців.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r03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09579">
            <a:off x="1074560" y="3742026"/>
            <a:ext cx="3643338" cy="2790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У травні 1916 року російські війська південно-західного фронту під командуванням генерала</a:t>
            </a:r>
          </a:p>
          <a:p>
            <a:r>
              <a:rPr lang="uk-UA" dirty="0" smtClean="0"/>
              <a:t>                                      Брусилова знову захопили </a:t>
            </a:r>
          </a:p>
          <a:p>
            <a:r>
              <a:rPr lang="uk-UA" dirty="0" smtClean="0"/>
              <a:t>                                      Галичину й Буковину. А у </a:t>
            </a:r>
          </a:p>
          <a:p>
            <a:r>
              <a:rPr lang="uk-UA" dirty="0" smtClean="0"/>
              <a:t>                                      серпні підійшли до </a:t>
            </a:r>
            <a:r>
              <a:rPr lang="uk-UA" dirty="0" err="1" smtClean="0"/>
              <a:t>карпатсь-</a:t>
            </a:r>
            <a:endParaRPr lang="uk-UA" dirty="0" smtClean="0"/>
          </a:p>
          <a:p>
            <a:r>
              <a:rPr lang="uk-UA" dirty="0" smtClean="0"/>
              <a:t>                                   </a:t>
            </a:r>
            <a:r>
              <a:rPr lang="uk-UA" dirty="0" smtClean="0"/>
              <a:t>   </a:t>
            </a:r>
            <a:r>
              <a:rPr lang="uk-UA" dirty="0" err="1" smtClean="0"/>
              <a:t>ких</a:t>
            </a:r>
            <a:r>
              <a:rPr lang="uk-UA" dirty="0" smtClean="0"/>
              <a:t> </a:t>
            </a:r>
            <a:r>
              <a:rPr lang="uk-UA" dirty="0" smtClean="0"/>
              <a:t>перевалів</a:t>
            </a:r>
            <a:r>
              <a:rPr lang="uk-UA" dirty="0" smtClean="0"/>
              <a:t>. На </a:t>
            </a:r>
            <a:r>
              <a:rPr lang="uk-UA" dirty="0" smtClean="0"/>
              <a:t>зайнятій</a:t>
            </a:r>
          </a:p>
          <a:p>
            <a:r>
              <a:rPr lang="uk-UA" dirty="0" smtClean="0"/>
              <a:t>                                      території було відновлено</a:t>
            </a:r>
          </a:p>
          <a:p>
            <a:r>
              <a:rPr lang="uk-UA" dirty="0" smtClean="0"/>
              <a:t>                                      Галицько-Буковинське генерал -</a:t>
            </a:r>
          </a:p>
          <a:p>
            <a:pPr>
              <a:buNone/>
            </a:pPr>
            <a:r>
              <a:rPr lang="uk-UA" dirty="0" smtClean="0"/>
              <a:t>                                          губернаторство,в якому </a:t>
            </a:r>
            <a:r>
              <a:rPr lang="uk-UA" dirty="0" err="1" smtClean="0"/>
              <a:t>три-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вали переслідування українського </a:t>
            </a:r>
          </a:p>
          <a:p>
            <a:pPr>
              <a:buNone/>
            </a:pPr>
            <a:r>
              <a:rPr lang="uk-UA" dirty="0" smtClean="0"/>
              <a:t>                                                         населення.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30300-004-16C809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357430"/>
            <a:ext cx="3164824" cy="3500462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1918 року у </a:t>
            </a:r>
            <a:r>
              <a:rPr lang="uk-UA" dirty="0" smtClean="0"/>
              <a:t>Наддніпрянській </a:t>
            </a:r>
            <a:r>
              <a:rPr lang="uk-UA" dirty="0" smtClean="0"/>
              <a:t>Україні вибухнула національно-демократична революція, а </a:t>
            </a:r>
            <a:r>
              <a:rPr lang="uk-UA" dirty="0" smtClean="0"/>
              <a:t>західноукраїнські </a:t>
            </a:r>
            <a:r>
              <a:rPr lang="uk-UA" dirty="0" smtClean="0"/>
              <a:t>землі після розпаду Австро-Угорщини також опинилися в епіцентрі визвольної боротьби за створення власної незалежної держави.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лоп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34734">
            <a:off x="965959" y="3791639"/>
            <a:ext cx="2816850" cy="2243045"/>
          </a:xfrm>
          <a:prstGeom prst="rect">
            <a:avLst/>
          </a:prstGeom>
        </p:spPr>
      </p:pic>
      <p:pic>
        <p:nvPicPr>
          <p:cNvPr id="6" name="Рисунок 5" descr="ОднострійСічових_Стрільців_19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51410">
            <a:off x="5667790" y="3869761"/>
            <a:ext cx="2714609" cy="228399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xMsJj-hnX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524000"/>
            <a:ext cx="7140940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                                              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       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        Роботу виконала:</a:t>
            </a:r>
          </a:p>
          <a:p>
            <a:pPr>
              <a:buNone/>
            </a:pPr>
            <a:r>
              <a:rPr lang="uk-UA" dirty="0" smtClean="0"/>
              <a:t>                                                             Учениця 11 класу</a:t>
            </a:r>
          </a:p>
          <a:p>
            <a:pPr>
              <a:buNone/>
            </a:pPr>
            <a:r>
              <a:rPr lang="uk-UA" dirty="0" smtClean="0"/>
              <a:t>                                                               </a:t>
            </a:r>
            <a:r>
              <a:rPr lang="uk-UA" dirty="0" err="1" smtClean="0"/>
              <a:t>Коцюк</a:t>
            </a:r>
            <a:r>
              <a:rPr lang="uk-UA" dirty="0" smtClean="0"/>
              <a:t> Христина І.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428736"/>
            <a:ext cx="4286280" cy="45720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До </a:t>
            </a:r>
            <a:r>
              <a:rPr lang="ru-RU" sz="2000" dirty="0" err="1" smtClean="0"/>
              <a:t>зброї</a:t>
            </a:r>
            <a:r>
              <a:rPr lang="ru-RU" sz="2000" dirty="0" smtClean="0"/>
              <a:t>, </a:t>
            </a:r>
            <a:r>
              <a:rPr lang="ru-RU" sz="2000" dirty="0" err="1" smtClean="0"/>
              <a:t>до</a:t>
            </a:r>
            <a:r>
              <a:rPr lang="ru-RU" sz="2000" dirty="0" smtClean="0"/>
              <a:t> </a:t>
            </a:r>
            <a:r>
              <a:rPr lang="ru-RU" sz="2000" dirty="0" err="1" smtClean="0"/>
              <a:t>зброї</a:t>
            </a:r>
            <a:r>
              <a:rPr lang="ru-RU" sz="2000" dirty="0" smtClean="0"/>
              <a:t>, </a:t>
            </a:r>
            <a:r>
              <a:rPr lang="ru-RU" sz="2000" dirty="0" err="1" smtClean="0"/>
              <a:t>стрільці</a:t>
            </a:r>
            <a:r>
              <a:rPr lang="ru-RU" sz="2000" dirty="0" smtClean="0"/>
              <a:t>!</a:t>
            </a:r>
            <a:br>
              <a:rPr lang="ru-RU" sz="2000" dirty="0" smtClean="0"/>
            </a:br>
            <a:r>
              <a:rPr lang="ru-RU" sz="2000" dirty="0" err="1" smtClean="0"/>
              <a:t>Зірвіться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ламайте</a:t>
            </a:r>
            <a:r>
              <a:rPr lang="ru-RU" sz="2000" dirty="0" smtClean="0"/>
              <a:t> </a:t>
            </a:r>
            <a:r>
              <a:rPr lang="ru-RU" sz="2000" dirty="0" err="1" smtClean="0"/>
              <a:t>кайдани</a:t>
            </a:r>
            <a:r>
              <a:rPr lang="ru-RU" sz="2000" dirty="0" smtClean="0"/>
              <a:t>. </a:t>
            </a:r>
            <a:br>
              <a:rPr lang="ru-RU" sz="2000" dirty="0" smtClean="0"/>
            </a:br>
            <a:r>
              <a:rPr lang="ru-RU" sz="2000" dirty="0" err="1" smtClean="0"/>
              <a:t>З’єднаються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вами </a:t>
            </a:r>
            <a:r>
              <a:rPr lang="ru-RU" sz="2000" dirty="0" err="1" smtClean="0"/>
              <a:t>покійні</a:t>
            </a:r>
            <a:r>
              <a:rPr lang="ru-RU" sz="2000" dirty="0" smtClean="0"/>
              <a:t> </a:t>
            </a:r>
            <a:r>
              <a:rPr lang="ru-RU" sz="2000" dirty="0" err="1" smtClean="0"/>
              <a:t>брати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І </a:t>
            </a:r>
            <a:r>
              <a:rPr lang="ru-RU" sz="2000" dirty="0" err="1" smtClean="0"/>
              <a:t>згояться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народні</a:t>
            </a:r>
            <a:r>
              <a:rPr lang="ru-RU" sz="2000" dirty="0" smtClean="0"/>
              <a:t> рани.</a:t>
            </a:r>
            <a:br>
              <a:rPr lang="ru-RU" sz="2000" dirty="0" smtClean="0"/>
            </a:br>
            <a:r>
              <a:rPr lang="ru-RU" sz="2000" dirty="0" smtClean="0"/>
              <a:t>До </a:t>
            </a:r>
            <a:r>
              <a:rPr lang="ru-RU" sz="2000" dirty="0" err="1" smtClean="0"/>
              <a:t>зброї</a:t>
            </a:r>
            <a:r>
              <a:rPr lang="ru-RU" sz="2000" dirty="0" smtClean="0"/>
              <a:t>, </a:t>
            </a:r>
            <a:r>
              <a:rPr lang="ru-RU" sz="2000" dirty="0" err="1" smtClean="0"/>
              <a:t>до</a:t>
            </a:r>
            <a:r>
              <a:rPr lang="ru-RU" sz="2000" dirty="0" smtClean="0"/>
              <a:t> </a:t>
            </a:r>
            <a:r>
              <a:rPr lang="ru-RU" sz="2000" dirty="0" err="1" smtClean="0"/>
              <a:t>зброї</a:t>
            </a:r>
            <a:r>
              <a:rPr lang="ru-RU" sz="2000" dirty="0" smtClean="0"/>
              <a:t>, </a:t>
            </a:r>
            <a:r>
              <a:rPr lang="ru-RU" sz="2000" dirty="0" err="1" smtClean="0"/>
              <a:t>стрільці</a:t>
            </a:r>
            <a:r>
              <a:rPr lang="ru-RU" sz="2000" dirty="0" smtClean="0"/>
              <a:t>!</a:t>
            </a:r>
            <a:br>
              <a:rPr lang="ru-RU" sz="2000" dirty="0" smtClean="0"/>
            </a:br>
            <a:r>
              <a:rPr lang="ru-RU" sz="2000" dirty="0" smtClean="0"/>
              <a:t>Велика </a:t>
            </a:r>
            <a:r>
              <a:rPr lang="ru-RU" sz="2000" dirty="0" err="1" smtClean="0"/>
              <a:t>Вкраїна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повстане</a:t>
            </a:r>
            <a:r>
              <a:rPr lang="ru-RU" sz="2000" dirty="0" smtClean="0"/>
              <a:t>. </a:t>
            </a:r>
            <a:br>
              <a:rPr lang="ru-RU" sz="2000" dirty="0" smtClean="0"/>
            </a:br>
            <a:r>
              <a:rPr lang="ru-RU" sz="2000" dirty="0" smtClean="0"/>
              <a:t>І в </a:t>
            </a:r>
            <a:r>
              <a:rPr lang="ru-RU" sz="2000" dirty="0" err="1" smtClean="0"/>
              <a:t>купелі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крові</a:t>
            </a:r>
            <a:r>
              <a:rPr lang="ru-RU" sz="2000" dirty="0" smtClean="0"/>
              <a:t> воскреснуть </a:t>
            </a:r>
            <a:r>
              <a:rPr lang="ru-RU" sz="2000" dirty="0" err="1" smtClean="0"/>
              <a:t>мерці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І </a:t>
            </a:r>
            <a:r>
              <a:rPr lang="ru-RU" sz="2000" dirty="0" err="1" smtClean="0"/>
              <a:t>радість</a:t>
            </a:r>
            <a:r>
              <a:rPr lang="ru-RU" sz="2000" dirty="0" smtClean="0"/>
              <a:t> до краю </a:t>
            </a:r>
            <a:r>
              <a:rPr lang="ru-RU" sz="2000" dirty="0" err="1" smtClean="0"/>
              <a:t>загляне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До </a:t>
            </a:r>
            <a:r>
              <a:rPr lang="ru-RU" sz="2000" dirty="0" err="1" smtClean="0"/>
              <a:t>зброї</a:t>
            </a:r>
            <a:r>
              <a:rPr lang="ru-RU" sz="2000" dirty="0" smtClean="0"/>
              <a:t>, </a:t>
            </a:r>
            <a:r>
              <a:rPr lang="ru-RU" sz="2000" dirty="0" err="1" smtClean="0"/>
              <a:t>до</a:t>
            </a:r>
            <a:r>
              <a:rPr lang="ru-RU" sz="2000" dirty="0" smtClean="0"/>
              <a:t> </a:t>
            </a:r>
            <a:r>
              <a:rPr lang="ru-RU" sz="2000" dirty="0" err="1" smtClean="0"/>
              <a:t>зброї</a:t>
            </a:r>
            <a:r>
              <a:rPr lang="ru-RU" sz="2000" dirty="0" smtClean="0"/>
              <a:t>, </a:t>
            </a:r>
            <a:r>
              <a:rPr lang="ru-RU" sz="2000" dirty="0" err="1" smtClean="0"/>
              <a:t>стрільці</a:t>
            </a:r>
            <a:r>
              <a:rPr lang="ru-RU" sz="2000" dirty="0" smtClean="0"/>
              <a:t>! </a:t>
            </a:r>
            <a:br>
              <a:rPr lang="ru-RU" sz="2000" dirty="0" smtClean="0"/>
            </a:br>
            <a:r>
              <a:rPr lang="ru-RU" sz="2000" dirty="0" smtClean="0"/>
              <a:t>І </a:t>
            </a:r>
            <a:r>
              <a:rPr lang="ru-RU" sz="2000" dirty="0" err="1" smtClean="0"/>
              <a:t>рідну</a:t>
            </a:r>
            <a:r>
              <a:rPr lang="ru-RU" sz="2000" dirty="0" smtClean="0"/>
              <a:t> </a:t>
            </a:r>
            <a:r>
              <a:rPr lang="ru-RU" sz="2000" dirty="0" err="1" smtClean="0"/>
              <a:t>Вкраїну</a:t>
            </a:r>
            <a:r>
              <a:rPr lang="ru-RU" sz="2000" dirty="0" smtClean="0"/>
              <a:t> спасайте. </a:t>
            </a:r>
            <a:br>
              <a:rPr lang="ru-RU" sz="2000" dirty="0" smtClean="0"/>
            </a:br>
            <a:r>
              <a:rPr lang="ru-RU" sz="2000" dirty="0" err="1" smtClean="0"/>
              <a:t>Повстаньте</a:t>
            </a:r>
            <a:r>
              <a:rPr lang="ru-RU" sz="2000" dirty="0" smtClean="0"/>
              <a:t> як </a:t>
            </a:r>
            <a:r>
              <a:rPr lang="ru-RU" sz="2000" dirty="0" err="1" smtClean="0"/>
              <a:t>вірні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козацькі</a:t>
            </a:r>
            <a:r>
              <a:rPr lang="ru-RU" sz="2000" dirty="0" smtClean="0"/>
              <a:t> сини, </a:t>
            </a:r>
            <a:br>
              <a:rPr lang="ru-RU" sz="2000" dirty="0" smtClean="0"/>
            </a:br>
            <a:r>
              <a:rPr lang="ru-RU" sz="2000" dirty="0" smtClean="0"/>
              <a:t>Героями в хату </a:t>
            </a:r>
            <a:r>
              <a:rPr lang="ru-RU" sz="2000" dirty="0" err="1" smtClean="0"/>
              <a:t>вертайте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maxres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49727">
            <a:off x="5178271" y="1120515"/>
            <a:ext cx="3500462" cy="502236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500594"/>
          </a:xfrm>
        </p:spPr>
        <p:txBody>
          <a:bodyPr numCol="1">
            <a:normAutofit fontScale="92500" lnSpcReduction="10000"/>
          </a:bodyPr>
          <a:lstStyle/>
          <a:p>
            <a:r>
              <a:rPr lang="uk-UA" dirty="0" smtClean="0"/>
              <a:t>У серпні 1914 року почалася перша світова війна. Вона тривала більш ніж 4 роки. В ній взяли участь 33 держави з населенням понад 1,5 </a:t>
            </a:r>
            <a:r>
              <a:rPr lang="uk-UA" dirty="0" err="1" smtClean="0"/>
              <a:t>млрд</a:t>
            </a:r>
            <a:r>
              <a:rPr lang="uk-UA" dirty="0" smtClean="0"/>
              <a:t> </a:t>
            </a:r>
            <a:r>
              <a:rPr lang="uk-UA" dirty="0" smtClean="0"/>
              <a:t>осіб</a:t>
            </a:r>
            <a:r>
              <a:rPr lang="uk-UA" dirty="0" smtClean="0"/>
              <a:t>. Український </a:t>
            </a:r>
            <a:r>
              <a:rPr lang="uk-UA" dirty="0" smtClean="0"/>
              <a:t>народ опинився між двома супротивниками. Понад 3,5 </a:t>
            </a:r>
            <a:r>
              <a:rPr lang="uk-UA" dirty="0" smtClean="0"/>
              <a:t>млн</a:t>
            </a:r>
            <a:r>
              <a:rPr lang="uk-UA" dirty="0" smtClean="0"/>
              <a:t>. Українців мобілізувала Російська імперія, 350 тис. Австро-Угорщина. Війна спричинила глибокий розкол Національного руху. У 1914 році </a:t>
            </a:r>
            <a:r>
              <a:rPr lang="uk-UA" dirty="0" smtClean="0"/>
              <a:t>Москвофіли </a:t>
            </a:r>
            <a:r>
              <a:rPr lang="uk-UA" dirty="0" smtClean="0"/>
              <a:t>заснували у Києві </a:t>
            </a:r>
            <a:r>
              <a:rPr lang="uk-UA" dirty="0" err="1" smtClean="0"/>
              <a:t>Карпато</a:t>
            </a:r>
            <a:r>
              <a:rPr lang="uk-UA" dirty="0" smtClean="0"/>
              <a:t> </a:t>
            </a:r>
            <a:r>
              <a:rPr lang="uk-UA" dirty="0" err="1" smtClean="0"/>
              <a:t>–Руський</a:t>
            </a:r>
            <a:r>
              <a:rPr lang="uk-UA" dirty="0" smtClean="0"/>
              <a:t> визвольний комітет ,що закликав галицьких українців зустрічати російську армію, як визвольну. Водночас група діячів з </a:t>
            </a:r>
            <a:r>
              <a:rPr lang="uk-UA" dirty="0" err="1" smtClean="0"/>
              <a:t>Надніпрянщини</a:t>
            </a:r>
            <a:r>
              <a:rPr lang="uk-UA" dirty="0" smtClean="0"/>
              <a:t> утворила союз визволення України .</a:t>
            </a:r>
          </a:p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          За задумом його фундаторів    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sz="1800" dirty="0" smtClean="0"/>
              <a:t>Володимира Дорошенка        </a:t>
            </a:r>
          </a:p>
          <a:p>
            <a:pPr>
              <a:buNone/>
            </a:pPr>
            <a:r>
              <a:rPr lang="uk-UA" sz="1800" dirty="0" smtClean="0"/>
              <a:t>                                                      Андрія Жука                 Дмитра </a:t>
            </a:r>
            <a:r>
              <a:rPr lang="uk-UA" sz="1800" dirty="0" err="1" smtClean="0"/>
              <a:t>Донцова</a:t>
            </a: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                                                                                                                     та інших 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QBWIxknFFH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51919">
            <a:off x="5950278" y="2028657"/>
            <a:ext cx="2073585" cy="26934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Doroshenko_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242311">
            <a:off x="866866" y="2309554"/>
            <a:ext cx="1685508" cy="2244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Жук_Андрій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2500306"/>
            <a:ext cx="2071702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Союз мав </a:t>
            </a:r>
            <a:r>
              <a:rPr lang="uk-UA" dirty="0" smtClean="0"/>
              <a:t>представляти інтереси </a:t>
            </a:r>
            <a:r>
              <a:rPr lang="uk-UA" dirty="0" smtClean="0"/>
              <a:t>українців,що перебували під російським пануванням і за допомогою Австрії створити Українську конституційну монархію. </a:t>
            </a:r>
          </a:p>
          <a:p>
            <a:r>
              <a:rPr lang="uk-UA" dirty="0" smtClean="0"/>
              <a:t>На початку </a:t>
            </a:r>
            <a:r>
              <a:rPr lang="uk-UA" dirty="0" smtClean="0"/>
              <a:t>серпня 1914 року у Львові було створено головну українську раду, яку очолив відомий політичний діяч.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7954">
            <a:off x="3929058" y="4143380"/>
            <a:ext cx="3738562" cy="23574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своєму маніфесті рада закликала галичан до одностайного виступу проти Царської Росії. </a:t>
            </a:r>
          </a:p>
          <a:p>
            <a:r>
              <a:rPr lang="uk-UA" dirty="0" smtClean="0"/>
              <a:t>Австрійська влада,зазнаючи невдач на </a:t>
            </a:r>
            <a:r>
              <a:rPr lang="uk-UA" dirty="0" err="1" smtClean="0"/>
              <a:t>пд-зх</a:t>
            </a:r>
            <a:r>
              <a:rPr lang="uk-UA" dirty="0" smtClean="0"/>
              <a:t> фронті під тиском Російських </a:t>
            </a:r>
            <a:r>
              <a:rPr lang="uk-UA" dirty="0" smtClean="0"/>
              <a:t>військ </a:t>
            </a:r>
            <a:r>
              <a:rPr lang="uk-UA" dirty="0" smtClean="0"/>
              <a:t>які зайняли всю </a:t>
            </a:r>
            <a:r>
              <a:rPr lang="uk-UA" dirty="0" smtClean="0"/>
              <a:t>їх </a:t>
            </a:r>
            <a:r>
              <a:rPr lang="uk-UA" dirty="0" smtClean="0"/>
              <a:t>Галичину та Буковину пристала до ініціативи Головної Української Ради і дозволила їй утворити у складі </a:t>
            </a:r>
            <a:r>
              <a:rPr lang="uk-UA" dirty="0" smtClean="0"/>
              <a:t>Австрійської </a:t>
            </a:r>
            <a:r>
              <a:rPr lang="uk-UA" dirty="0" smtClean="0"/>
              <a:t>армії легіон Українських Січових стрільців.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99523">
            <a:off x="5006728" y="4584923"/>
            <a:ext cx="3665356" cy="19419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58204" cy="5214974"/>
          </a:xfrm>
        </p:spPr>
        <p:txBody>
          <a:bodyPr>
            <a:normAutofit/>
          </a:bodyPr>
          <a:lstStyle/>
          <a:p>
            <a:r>
              <a:rPr lang="uk-UA" dirty="0" smtClean="0"/>
              <a:t>Стрілецький рух виник в Галичині ще у грудні 1912року з ініціативи Львівських педагогів і студентських товариств.</a:t>
            </a:r>
          </a:p>
          <a:p>
            <a:r>
              <a:rPr lang="uk-UA" dirty="0" smtClean="0"/>
              <a:t>Своєрідним підсумком напруженої роботи став огляд присвячений 100-річчю з дня народження Тараса Шевченка,який відбувся 28 червня 1914 року у Львові. </a:t>
            </a:r>
          </a:p>
          <a:p>
            <a:r>
              <a:rPr lang="uk-UA" dirty="0" smtClean="0"/>
              <a:t>В масових військово-спортивних заходах взяли участь 12,5 тис</a:t>
            </a:r>
            <a:r>
              <a:rPr lang="uk-UA" dirty="0" smtClean="0"/>
              <a:t>. осіб,вступивши </a:t>
            </a:r>
            <a:r>
              <a:rPr lang="uk-UA" dirty="0" smtClean="0"/>
              <a:t>до легіону,який входив до складу Австрійської армії</a:t>
            </a:r>
            <a:r>
              <a:rPr lang="uk-UA" dirty="0" smtClean="0"/>
              <a:t>, новобранці </a:t>
            </a:r>
            <a:r>
              <a:rPr lang="uk-UA" dirty="0" err="1" smtClean="0"/>
              <a:t>зобов</a:t>
            </a:r>
            <a:r>
              <a:rPr lang="en-US" dirty="0" smtClean="0"/>
              <a:t>’</a:t>
            </a:r>
            <a:r>
              <a:rPr lang="uk-UA" dirty="0" err="1" smtClean="0"/>
              <a:t>язані</a:t>
            </a:r>
            <a:r>
              <a:rPr lang="uk-UA" dirty="0" smtClean="0"/>
              <a:t> були </a:t>
            </a:r>
            <a:r>
              <a:rPr lang="uk-UA" dirty="0" smtClean="0"/>
              <a:t>присягнути на вірність австрійському цісарю </a:t>
            </a:r>
            <a:r>
              <a:rPr lang="uk-UA" dirty="0" err="1" smtClean="0"/>
              <a:t>Францу</a:t>
            </a:r>
            <a:r>
              <a:rPr lang="uk-UA" dirty="0" smtClean="0"/>
              <a:t> Йосифу.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fran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74889">
            <a:off x="6810380" y="4643446"/>
            <a:ext cx="1785950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Але водночас добровольці таємно склали й іншу присягу </a:t>
            </a:r>
            <a:r>
              <a:rPr lang="en-US" dirty="0" smtClean="0"/>
              <a:t>“</a:t>
            </a:r>
            <a:r>
              <a:rPr lang="uk-UA" dirty="0" smtClean="0"/>
              <a:t>На вірність Україні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5000759b860064a634bcbed94902db03d2438c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39175">
            <a:off x="1571045" y="2628464"/>
            <a:ext cx="6246264" cy="36433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000504"/>
          </a:xfrm>
        </p:spPr>
        <p:txBody>
          <a:bodyPr/>
          <a:lstStyle/>
          <a:p>
            <a:r>
              <a:rPr lang="uk-UA" dirty="0" smtClean="0"/>
              <a:t>Навесні 1915 року Російське командування скерувало зусилля </a:t>
            </a:r>
            <a:r>
              <a:rPr lang="uk-UA" dirty="0" err="1" smtClean="0"/>
              <a:t>Оврського</a:t>
            </a:r>
            <a:r>
              <a:rPr lang="uk-UA" dirty="0" smtClean="0"/>
              <a:t>,Самарського </a:t>
            </a:r>
            <a:r>
              <a:rPr lang="uk-UA" dirty="0" smtClean="0"/>
              <a:t>та Каспійського полків своєї 78 піхотної дивізії на захоплення важливої </a:t>
            </a:r>
            <a:r>
              <a:rPr lang="uk-UA" dirty="0" smtClean="0"/>
              <a:t>стратегічної </a:t>
            </a:r>
            <a:r>
              <a:rPr lang="uk-UA" dirty="0" smtClean="0"/>
              <a:t>висоти гори Маківка-це дало б можливість царській армії подолати Карпати і заволодіти важливим прямим шляхом на Будапешт та Відень.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4423" y="1124744"/>
            <a:ext cx="8229600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09021">
            <a:off x="593102" y="3456717"/>
            <a:ext cx="3017846" cy="21833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дгп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70162">
            <a:off x="5302694" y="3065608"/>
            <a:ext cx="2833690" cy="26106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362</TotalTime>
  <Words>453</Words>
  <Application>Microsoft Office PowerPoint</Application>
  <PresentationFormat>Экран (4:3)</PresentationFormat>
  <Paragraphs>45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Історія  Січових стрільців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 Січових стрільців</dc:title>
  <dc:creator>admin</dc:creator>
  <cp:lastModifiedBy>Administrator</cp:lastModifiedBy>
  <cp:revision>42</cp:revision>
  <dcterms:created xsi:type="dcterms:W3CDTF">2014-09-03T14:17:31Z</dcterms:created>
  <dcterms:modified xsi:type="dcterms:W3CDTF">2015-02-02T18:10:46Z</dcterms:modified>
</cp:coreProperties>
</file>